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58" r:id="rId3"/>
    <p:sldId id="259" r:id="rId4"/>
    <p:sldId id="280" r:id="rId5"/>
    <p:sldId id="281" r:id="rId6"/>
    <p:sldId id="285" r:id="rId7"/>
    <p:sldId id="283" r:id="rId8"/>
    <p:sldId id="288" r:id="rId9"/>
    <p:sldId id="284" r:id="rId10"/>
  </p:sldIdLst>
  <p:sldSz cx="9144000" cy="5143500" type="screen16x9"/>
  <p:notesSz cx="6858000" cy="9144000"/>
  <p:embeddedFontLst>
    <p:embeddedFont>
      <p:font typeface="Bookman Old Style" panose="02050604050505020204" pitchFamily="18" charset="0"/>
      <p:regular r:id="rId12"/>
      <p:bold r:id="rId13"/>
      <p:italic r:id="rId14"/>
      <p:boldItalic r:id="rId15"/>
    </p:embeddedFont>
    <p:embeddedFont>
      <p:font typeface="Titillium Web Light"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Dosis ExtraLight" panose="020B0604020202020204" charset="0"/>
      <p:regular r:id="rId24"/>
      <p:bold r:id="rId25"/>
    </p:embeddedFont>
    <p:embeddedFont>
      <p:font typeface="Titillium Web"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en.wikipedia.org/wiki/Health" TargetMode="External"/><Relationship Id="rId7" Type="http://schemas.openxmlformats.org/officeDocument/2006/relationships/hyperlink" Target="https://en.wikipedia.org/wiki/Hand_washin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en.wikipedia.org/wiki/Food_safety" TargetMode="External"/><Relationship Id="rId5" Type="http://schemas.openxmlformats.org/officeDocument/2006/relationships/hyperlink" Target="https://en.wikipedia.org/wiki/Disease" TargetMode="External"/><Relationship Id="rId4" Type="http://schemas.openxmlformats.org/officeDocument/2006/relationships/hyperlink" Target="https://en.wikipedia.org/wiki/World_Health_Organiz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smtClean="0">
                <a:latin typeface="Times New Roman" pitchFamily="18" charset="0"/>
                <a:cs typeface="Times New Roman" pitchFamily="18" charset="0"/>
              </a:rPr>
              <a:t>MODULE NAME: LIFE SKILLS</a:t>
            </a:r>
          </a:p>
          <a:p>
            <a:pPr>
              <a:buFont typeface="Wingdings" pitchFamily="2" charset="2"/>
              <a:buChar char="v"/>
            </a:pPr>
            <a:r>
              <a:rPr lang="en-US" sz="1200" dirty="0" smtClean="0">
                <a:latin typeface="Times New Roman" pitchFamily="18" charset="0"/>
                <a:cs typeface="Times New Roman" pitchFamily="18" charset="0"/>
              </a:rPr>
              <a:t>MODULE CODE: GST 05105</a:t>
            </a:r>
          </a:p>
          <a:p>
            <a:pPr>
              <a:buFont typeface="Wingdings" pitchFamily="2" charset="2"/>
              <a:buChar char="v"/>
            </a:pPr>
            <a:r>
              <a:rPr lang="en-US" sz="1200" dirty="0" smtClean="0">
                <a:latin typeface="Times New Roman" pitchFamily="18" charset="0"/>
                <a:cs typeface="Times New Roman" pitchFamily="18" charset="0"/>
              </a:rPr>
              <a:t>DEPARTMENT  : JOURNALISM</a:t>
            </a:r>
          </a:p>
          <a:p>
            <a:pPr>
              <a:buFont typeface="Wingdings" pitchFamily="2" charset="2"/>
              <a:buChar char="v"/>
            </a:pPr>
            <a:r>
              <a:rPr lang="en-US" sz="1200" dirty="0" smtClean="0">
                <a:latin typeface="Times New Roman" pitchFamily="18" charset="0"/>
                <a:cs typeface="Times New Roman" pitchFamily="18" charset="0"/>
              </a:rPr>
              <a:t>MODULE LEVEL: 5</a:t>
            </a:r>
          </a:p>
          <a:p>
            <a:pPr>
              <a:buFont typeface="Wingdings" pitchFamily="2" charset="2"/>
              <a:buChar char="v"/>
            </a:pPr>
            <a:r>
              <a:rPr lang="en-US" sz="1200" dirty="0" smtClean="0">
                <a:latin typeface="Times New Roman" pitchFamily="18" charset="0"/>
                <a:cs typeface="Times New Roman" pitchFamily="18" charset="0"/>
              </a:rPr>
              <a:t>MODULE SEMESTER: 1</a:t>
            </a:r>
          </a:p>
          <a:p>
            <a:pPr>
              <a:buFont typeface="Wingdings" pitchFamily="2" charset="2"/>
              <a:buChar char="v"/>
            </a:pPr>
            <a:r>
              <a:rPr lang="en-US" sz="1200" dirty="0" smtClean="0">
                <a:latin typeface="Times New Roman" pitchFamily="18" charset="0"/>
                <a:cs typeface="Times New Roman" pitchFamily="18" charset="0"/>
              </a:rPr>
              <a:t>TUTOR’S NAME: AYUBU GAMBA</a:t>
            </a:r>
            <a:endParaRPr lang="en-US" sz="1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dirty="0" smtClean="0">
                <a:latin typeface="Times New Roman" pitchFamily="18" charset="0"/>
                <a:cs typeface="Times New Roman" pitchFamily="18" charset="0"/>
              </a:rPr>
              <a:t>TOPIC 2 HYGIENE AND HEATHY LIVING</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3124200" y="895350"/>
            <a:ext cx="4495799" cy="4038600"/>
          </a:xfrm>
          <a:prstGeom prst="rect">
            <a:avLst/>
          </a:prstGeom>
        </p:spPr>
        <p:txBody>
          <a:bodyPr spcFirstLastPara="1" wrap="square" lIns="91425" tIns="91425" rIns="91425" bIns="91425" anchor="t" anchorCtr="0">
            <a:noAutofit/>
          </a:bodyPr>
          <a:lstStyle/>
          <a:p>
            <a:r>
              <a:rPr lang="en-US" sz="1400" b="1" dirty="0"/>
              <a:t>What is hygiene?</a:t>
            </a:r>
          </a:p>
          <a:p>
            <a:pPr marL="0" indent="0">
              <a:lnSpc>
                <a:spcPct val="115000"/>
              </a:lnSpc>
              <a:spcBef>
                <a:spcPts val="0"/>
              </a:spcBef>
              <a:buNone/>
            </a:pPr>
            <a:r>
              <a:rPr lang="en-US" sz="1200" dirty="0">
                <a:latin typeface="Bookman Old Style"/>
                <a:ea typeface="Calibri"/>
                <a:cs typeface="Times New Roman"/>
              </a:rPr>
              <a:t>Conditions or practices conducive to maintaining health and preventing disease, especially through cleanliness</a:t>
            </a:r>
            <a:r>
              <a:rPr lang="en-US" sz="1200" dirty="0">
                <a:latin typeface="Calibri"/>
                <a:ea typeface="Calibri"/>
                <a:cs typeface="Times New Roman"/>
              </a:rPr>
              <a:t>. Or</a:t>
            </a:r>
          </a:p>
          <a:p>
            <a:pPr marL="0">
              <a:lnSpc>
                <a:spcPct val="115000"/>
              </a:lnSpc>
              <a:spcBef>
                <a:spcPts val="0"/>
              </a:spcBef>
            </a:pPr>
            <a:r>
              <a:rPr lang="en-US" sz="1200" b="1" dirty="0">
                <a:latin typeface="Bookman Old Style"/>
                <a:ea typeface="Calibri"/>
                <a:cs typeface="Times New Roman"/>
              </a:rPr>
              <a:t>Hygiene</a:t>
            </a:r>
            <a:r>
              <a:rPr lang="en-US" sz="1200" dirty="0">
                <a:latin typeface="Bookman Old Style"/>
                <a:ea typeface="Calibri"/>
                <a:cs typeface="Times New Roman"/>
              </a:rPr>
              <a:t> is a series of practices performed to preserve </a:t>
            </a:r>
            <a:r>
              <a:rPr lang="en-US" sz="1200" dirty="0">
                <a:solidFill>
                  <a:srgbClr val="0000FF"/>
                </a:solidFill>
                <a:latin typeface="Bookman Old Style"/>
                <a:ea typeface="Calibri"/>
                <a:cs typeface="Times New Roman"/>
                <a:hlinkClick r:id="rId3" tooltip="Health"/>
              </a:rPr>
              <a:t>health</a:t>
            </a:r>
            <a:r>
              <a:rPr lang="en-US" sz="1200" dirty="0">
                <a:latin typeface="Bookman Old Style"/>
                <a:ea typeface="Calibri"/>
                <a:cs typeface="Times New Roman"/>
              </a:rPr>
              <a:t>. According to the </a:t>
            </a:r>
            <a:r>
              <a:rPr lang="en-US" sz="1200" dirty="0">
                <a:solidFill>
                  <a:srgbClr val="0000FF"/>
                </a:solidFill>
                <a:latin typeface="Bookman Old Style"/>
                <a:ea typeface="Calibri"/>
                <a:cs typeface="Times New Roman"/>
                <a:hlinkClick r:id="rId4" tooltip="World Health Organization"/>
              </a:rPr>
              <a:t>World Health Organization</a:t>
            </a:r>
            <a:r>
              <a:rPr lang="en-US" sz="1200" dirty="0">
                <a:latin typeface="Bookman Old Style"/>
                <a:ea typeface="Calibri"/>
                <a:cs typeface="Times New Roman"/>
              </a:rPr>
              <a:t> (WHO), "Hygiene refers to conditions and practices that help to maintain health and prevent the spread of </a:t>
            </a:r>
            <a:r>
              <a:rPr lang="en-US" sz="1200" dirty="0">
                <a:solidFill>
                  <a:srgbClr val="0000FF"/>
                </a:solidFill>
                <a:latin typeface="Bookman Old Style"/>
                <a:ea typeface="Calibri"/>
                <a:cs typeface="Times New Roman"/>
                <a:hlinkClick r:id="rId5" tooltip="Disease"/>
              </a:rPr>
              <a:t>diseases</a:t>
            </a:r>
            <a:r>
              <a:rPr lang="en-US" sz="1400" dirty="0" smtClean="0">
                <a:latin typeface="Bookman Old Style"/>
                <a:ea typeface="Calibri"/>
                <a:cs typeface="Times New Roman"/>
              </a:rPr>
              <a:t>.“</a:t>
            </a:r>
          </a:p>
          <a:p>
            <a:pPr marL="0">
              <a:lnSpc>
                <a:spcPct val="115000"/>
              </a:lnSpc>
              <a:spcBef>
                <a:spcPts val="0"/>
              </a:spcBef>
            </a:pPr>
            <a:r>
              <a:rPr lang="en-US" sz="1200" b="1" dirty="0">
                <a:latin typeface="Bookman Old Style"/>
                <a:ea typeface="Calibri"/>
                <a:cs typeface="Times New Roman"/>
              </a:rPr>
              <a:t>Personal hygiene</a:t>
            </a:r>
            <a:r>
              <a:rPr lang="en-US" sz="1200" dirty="0">
                <a:latin typeface="Bookman Old Style"/>
                <a:ea typeface="Calibri"/>
                <a:cs typeface="Times New Roman"/>
              </a:rPr>
              <a:t> refers to maintaining the body's cleanliness. Hygiene activities can be grouped into the following: home and everyday hygiene, personal hygiene, medical hygiene, sleep hygiene and </a:t>
            </a:r>
            <a:r>
              <a:rPr lang="en-US" sz="1200" dirty="0">
                <a:solidFill>
                  <a:srgbClr val="0000FF"/>
                </a:solidFill>
                <a:latin typeface="Bookman Old Style"/>
                <a:ea typeface="Calibri"/>
                <a:cs typeface="Times New Roman"/>
                <a:hlinkClick r:id="rId6" tooltip="Food safety"/>
              </a:rPr>
              <a:t>food hygiene</a:t>
            </a:r>
            <a:r>
              <a:rPr lang="en-US" sz="1200" dirty="0">
                <a:latin typeface="Bookman Old Style"/>
                <a:ea typeface="Calibri"/>
                <a:cs typeface="Times New Roman"/>
              </a:rPr>
              <a:t>. Home and every day hygiene includes </a:t>
            </a:r>
            <a:r>
              <a:rPr lang="en-US" sz="1200" dirty="0">
                <a:solidFill>
                  <a:srgbClr val="0000FF"/>
                </a:solidFill>
                <a:latin typeface="Bookman Old Style"/>
                <a:ea typeface="Calibri"/>
                <a:cs typeface="Times New Roman"/>
                <a:hlinkClick r:id="rId7" tooltip="Hand washing"/>
              </a:rPr>
              <a:t>hand washing</a:t>
            </a:r>
            <a:r>
              <a:rPr lang="en-US" sz="1200" dirty="0">
                <a:latin typeface="Bookman Old Style"/>
                <a:ea typeface="Calibri"/>
                <a:cs typeface="Times New Roman"/>
              </a:rPr>
              <a:t>, respiratory hygiene, food hygiene at home, hygiene in the kitchen, hygiene in the bathroom, laundry hygiene and medical hygiene at home.</a:t>
            </a:r>
            <a:endParaRPr lang="en-US" sz="1200" dirty="0">
              <a:latin typeface="Calibri"/>
              <a:ea typeface="Calibri"/>
              <a:cs typeface="Times New Roman"/>
            </a:endParaRPr>
          </a:p>
        </p:txBody>
      </p:sp>
      <p:pic>
        <p:nvPicPr>
          <p:cNvPr id="3852" name="Google Shape;3852;p15" descr="photo-1434030216411-0b793f4b4173.jpg"/>
          <p:cNvPicPr preferRelativeResize="0"/>
          <p:nvPr/>
        </p:nvPicPr>
        <p:blipFill rotWithShape="1">
          <a:blip r:embed="rId8">
            <a:alphaModFix/>
          </a:blip>
          <a:srcRect l="23367" r="21417"/>
          <a:stretch/>
        </p:blipFill>
        <p:spPr>
          <a:xfrm>
            <a:off x="0" y="0"/>
            <a:ext cx="2840000" cy="5143500"/>
          </a:xfrm>
          <a:prstGeom prst="rect">
            <a:avLst/>
          </a:prstGeom>
          <a:noFill/>
          <a:ln>
            <a:noFill/>
          </a:ln>
        </p:spPr>
      </p:pic>
      <p:sp>
        <p:nvSpPr>
          <p:cNvPr id="3853" name="Google Shape;3853;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52"/>
                                        </p:tgtEl>
                                        <p:attrNameLst>
                                          <p:attrName>style.visibility</p:attrName>
                                        </p:attrNameLst>
                                      </p:cBhvr>
                                      <p:to>
                                        <p:strVal val="visible"/>
                                      </p:to>
                                    </p:set>
                                    <p:animEffect transition="in" filter="wheel(1)">
                                      <p:cBhvr>
                                        <p:cTn id="12" dur="2000"/>
                                        <p:tgtEl>
                                          <p:spTgt spid="385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851">
                                            <p:txEl>
                                              <p:pRg st="0" end="0"/>
                                            </p:txEl>
                                          </p:spTgt>
                                        </p:tgtEl>
                                        <p:attrNameLst>
                                          <p:attrName>style.visibility</p:attrName>
                                        </p:attrNameLst>
                                      </p:cBhvr>
                                      <p:to>
                                        <p:strVal val="visible"/>
                                      </p:to>
                                    </p:set>
                                    <p:anim calcmode="lin" valueType="num">
                                      <p:cBhvr>
                                        <p:cTn id="17" dur="500" fill="hold"/>
                                        <p:tgtEl>
                                          <p:spTgt spid="385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851">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8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851">
                                            <p:txEl>
                                              <p:pRg st="1" end="1"/>
                                            </p:txEl>
                                          </p:spTgt>
                                        </p:tgtEl>
                                        <p:attrNameLst>
                                          <p:attrName>style.visibility</p:attrName>
                                        </p:attrNameLst>
                                      </p:cBhvr>
                                      <p:to>
                                        <p:strVal val="visible"/>
                                      </p:to>
                                    </p:set>
                                    <p:animEffect transition="in" filter="fade">
                                      <p:cBhvr>
                                        <p:cTn id="24" dur="2000"/>
                                        <p:tgtEl>
                                          <p:spTgt spid="3851">
                                            <p:txEl>
                                              <p:pRg st="1" end="1"/>
                                            </p:txEl>
                                          </p:spTgt>
                                        </p:tgtEl>
                                      </p:cBhvr>
                                    </p:animEffect>
                                    <p:anim calcmode="lin" valueType="num">
                                      <p:cBhvr>
                                        <p:cTn id="25"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851">
                                            <p:txEl>
                                              <p:pRg st="2" end="2"/>
                                            </p:txEl>
                                          </p:spTgt>
                                        </p:tgtEl>
                                        <p:attrNameLst>
                                          <p:attrName>style.visibility</p:attrName>
                                        </p:attrNameLst>
                                      </p:cBhvr>
                                      <p:to>
                                        <p:strVal val="visible"/>
                                      </p:to>
                                    </p:set>
                                    <p:animEffect transition="in" filter="fade">
                                      <p:cBhvr>
                                        <p:cTn id="31" dur="2000"/>
                                        <p:tgtEl>
                                          <p:spTgt spid="3851">
                                            <p:txEl>
                                              <p:pRg st="2" end="2"/>
                                            </p:txEl>
                                          </p:spTgt>
                                        </p:tgtEl>
                                      </p:cBhvr>
                                    </p:animEffect>
                                    <p:anim calcmode="lin" valueType="num">
                                      <p:cBhvr>
                                        <p:cTn id="32"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3851">
                                            <p:txEl>
                                              <p:pRg st="3" end="3"/>
                                            </p:txEl>
                                          </p:spTgt>
                                        </p:tgtEl>
                                        <p:attrNameLst>
                                          <p:attrName>style.visibility</p:attrName>
                                        </p:attrNameLst>
                                      </p:cBhvr>
                                      <p:to>
                                        <p:strVal val="visible"/>
                                      </p:to>
                                    </p:set>
                                    <p:animEffect transition="in" filter="fade">
                                      <p:cBhvr>
                                        <p:cTn id="38" dur="2000"/>
                                        <p:tgtEl>
                                          <p:spTgt spid="3851">
                                            <p:txEl>
                                              <p:pRg st="3" end="3"/>
                                            </p:txEl>
                                          </p:spTgt>
                                        </p:tgtEl>
                                      </p:cBhvr>
                                    </p:animEffect>
                                    <p:anim calcmode="lin" valueType="num">
                                      <p:cBhvr>
                                        <p:cTn id="39" dur="2000" fill="hold"/>
                                        <p:tgtEl>
                                          <p:spTgt spid="3851">
                                            <p:txEl>
                                              <p:pRg st="3" end="3"/>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8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fontAlgn="base"/>
            <a:r>
              <a:rPr lang="en-US" sz="1400" b="1" dirty="0">
                <a:solidFill>
                  <a:schemeClr val="tx1"/>
                </a:solidFill>
              </a:rPr>
              <a:t>The seven factors contribute to healthy living are:</a:t>
            </a:r>
          </a:p>
        </p:txBody>
      </p:sp>
      <p:sp>
        <p:nvSpPr>
          <p:cNvPr id="3859" name="Google Shape;3859;p16"/>
          <p:cNvSpPr txBox="1">
            <a:spLocks noGrp="1"/>
          </p:cNvSpPr>
          <p:nvPr>
            <p:ph type="subTitle" idx="1"/>
          </p:nvPr>
        </p:nvSpPr>
        <p:spPr>
          <a:xfrm>
            <a:off x="685800" y="590550"/>
            <a:ext cx="5257800" cy="3733799"/>
          </a:xfrm>
          <a:prstGeom prst="rect">
            <a:avLst/>
          </a:prstGeom>
        </p:spPr>
        <p:txBody>
          <a:bodyPr spcFirstLastPara="1" wrap="square" lIns="91425" tIns="91425" rIns="91425" bIns="91425" anchor="t" anchorCtr="0">
            <a:noAutofit/>
          </a:bodyPr>
          <a:lstStyle/>
          <a:p>
            <a:pPr marL="0" fontAlgn="base">
              <a:lnSpc>
                <a:spcPct val="115000"/>
              </a:lnSpc>
            </a:pPr>
            <a:r>
              <a:rPr lang="en-US" sz="1200" b="1" dirty="0">
                <a:solidFill>
                  <a:schemeClr val="tx1"/>
                </a:solidFill>
                <a:latin typeface="Bookman Old Style"/>
                <a:ea typeface="Times New Roman"/>
                <a:cs typeface="Times New Roman"/>
              </a:rPr>
              <a:t>1. A healthy balanced diet</a:t>
            </a:r>
            <a:endParaRPr lang="en-US" sz="1200" dirty="0">
              <a:solidFill>
                <a:schemeClr val="tx1"/>
              </a:solidFill>
              <a:latin typeface="Calibri"/>
              <a:ea typeface="Calibri"/>
              <a:cs typeface="Times New Roman"/>
            </a:endParaRPr>
          </a:p>
          <a:p>
            <a:pPr marL="0" fontAlgn="base">
              <a:lnSpc>
                <a:spcPct val="115000"/>
              </a:lnSpc>
              <a:spcAft>
                <a:spcPts val="1125"/>
              </a:spcAft>
            </a:pPr>
            <a:r>
              <a:rPr lang="en-US" sz="1200" dirty="0">
                <a:solidFill>
                  <a:schemeClr val="tx1"/>
                </a:solidFill>
                <a:latin typeface="Bookman Old Style"/>
                <a:ea typeface="Times New Roman"/>
                <a:cs typeface="Times New Roman"/>
              </a:rPr>
              <a:t>When you eat healthily and make sure your body is getting the right nutrition, you are providing it with a sustaining energy. You are also lowering your risk of getting serious lifestyle diseases, like heart disease, hypertension (high blood pressure), diabetes and cancers. A healthy and balanced diet will prevent you from becoming overweight and putting you at risk of getting any one of the above lifestyle diseases.</a:t>
            </a:r>
            <a:endParaRPr lang="en-US" sz="1200" dirty="0">
              <a:solidFill>
                <a:schemeClr val="tx1"/>
              </a:solidFill>
              <a:latin typeface="Calibri"/>
              <a:ea typeface="Calibri"/>
              <a:cs typeface="Times New Roman"/>
            </a:endParaRPr>
          </a:p>
          <a:p>
            <a:pPr marL="0" fontAlgn="base">
              <a:lnSpc>
                <a:spcPct val="115000"/>
              </a:lnSpc>
              <a:spcAft>
                <a:spcPts val="1125"/>
              </a:spcAft>
            </a:pPr>
            <a:r>
              <a:rPr lang="en-US" sz="1200" dirty="0">
                <a:solidFill>
                  <a:schemeClr val="tx1"/>
                </a:solidFill>
                <a:latin typeface="Bookman Old Style"/>
                <a:ea typeface="Times New Roman"/>
                <a:cs typeface="Times New Roman"/>
              </a:rPr>
              <a:t>However, while you don’t want to gain too much unhealthy weight, you also shouldn’t follow fad diets. Three balanced meals a day with a healthy mid-morning and mid-afternoon snack will ensure you remain </a:t>
            </a:r>
            <a:r>
              <a:rPr lang="en-US" sz="1200" dirty="0" err="1">
                <a:solidFill>
                  <a:schemeClr val="tx1"/>
                </a:solidFill>
                <a:latin typeface="Bookman Old Style"/>
                <a:ea typeface="Times New Roman"/>
                <a:cs typeface="Times New Roman"/>
              </a:rPr>
              <a:t>energised</a:t>
            </a:r>
            <a:r>
              <a:rPr lang="en-US" sz="1200" dirty="0">
                <a:solidFill>
                  <a:schemeClr val="tx1"/>
                </a:solidFill>
                <a:latin typeface="Bookman Old Style"/>
                <a:ea typeface="Times New Roman"/>
                <a:cs typeface="Times New Roman"/>
              </a:rPr>
              <a:t> while providing your body with good nutrition.</a:t>
            </a:r>
            <a:endParaRPr lang="en-US" sz="1200" dirty="0">
              <a:solidFill>
                <a:schemeClr val="tx1"/>
              </a:solidFill>
              <a:latin typeface="Calibri"/>
              <a:ea typeface="Calibri"/>
              <a:cs typeface="Times New Roman"/>
            </a:endParaRPr>
          </a:p>
          <a:p>
            <a:pPr marL="285750" indent="-285750">
              <a:buFont typeface="Wingdings" pitchFamily="2" charset="2"/>
              <a:buChar char="ü"/>
            </a:pPr>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idx="4294967295"/>
          </p:nvPr>
        </p:nvSpPr>
        <p:spPr>
          <a:xfrm>
            <a:off x="152400" y="285750"/>
            <a:ext cx="73151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1800" dirty="0">
              <a:latin typeface="Times New Roman" pitchFamily="18" charset="0"/>
              <a:cs typeface="Times New Roman" pitchFamily="18" charset="0"/>
            </a:endParaRPr>
          </a:p>
        </p:txBody>
      </p:sp>
      <p:sp>
        <p:nvSpPr>
          <p:cNvPr id="7" name="Google Shape;3851;p15"/>
          <p:cNvSpPr txBox="1">
            <a:spLocks noGrp="1"/>
          </p:cNvSpPr>
          <p:nvPr>
            <p:ph type="subTitle" idx="4294967295"/>
          </p:nvPr>
        </p:nvSpPr>
        <p:spPr>
          <a:xfrm>
            <a:off x="228600" y="895350"/>
            <a:ext cx="7391399" cy="3560973"/>
          </a:xfrm>
          <a:prstGeom prst="rect">
            <a:avLst/>
          </a:prstGeom>
        </p:spPr>
        <p:txBody>
          <a:bodyPr spcFirstLastPara="1" wrap="square" lIns="91425" tIns="91425" rIns="91425" bIns="91425" anchor="t" anchorCtr="0">
            <a:noAutofit/>
          </a:bodyPr>
          <a:lstStyle/>
          <a:p>
            <a:pPr marL="0" fontAlgn="base">
              <a:lnSpc>
                <a:spcPct val="115000"/>
              </a:lnSpc>
            </a:pPr>
            <a:r>
              <a:rPr lang="en-US" sz="1400" b="1" dirty="0">
                <a:solidFill>
                  <a:schemeClr val="tx1"/>
                </a:solidFill>
                <a:latin typeface="Bookman Old Style"/>
                <a:ea typeface="Times New Roman"/>
                <a:cs typeface="Times New Roman"/>
              </a:rPr>
              <a:t>2. Drinking lots of water</a:t>
            </a:r>
            <a:endParaRPr lang="en-US" sz="1400" dirty="0">
              <a:solidFill>
                <a:schemeClr val="tx1"/>
              </a:solidFill>
              <a:latin typeface="Calibri"/>
              <a:ea typeface="Calibri"/>
              <a:cs typeface="Times New Roman"/>
            </a:endParaRPr>
          </a:p>
          <a:p>
            <a:pPr marL="0" indent="0" fontAlgn="base">
              <a:lnSpc>
                <a:spcPct val="115000"/>
              </a:lnSpc>
              <a:spcAft>
                <a:spcPts val="1125"/>
              </a:spcAft>
              <a:buNone/>
            </a:pPr>
            <a:r>
              <a:rPr lang="en-US" sz="1400" dirty="0">
                <a:solidFill>
                  <a:schemeClr val="tx1"/>
                </a:solidFill>
                <a:latin typeface="Bookman Old Style"/>
                <a:ea typeface="Times New Roman"/>
                <a:cs typeface="Times New Roman"/>
              </a:rPr>
              <a:t>Did you know we can survive around 3 weeks without food yet we cannot go without water for more than 7 days? What this is telling us is that water is vital. We should be drinking eight glasses of pure water a day in order to keep hydrated and maintain good health. (Juices, </a:t>
            </a:r>
            <a:r>
              <a:rPr lang="en-US" sz="1400" dirty="0" err="1">
                <a:solidFill>
                  <a:schemeClr val="tx1"/>
                </a:solidFill>
                <a:latin typeface="Bookman Old Style"/>
                <a:ea typeface="Times New Roman"/>
                <a:cs typeface="Times New Roman"/>
              </a:rPr>
              <a:t>cooldrinks</a:t>
            </a:r>
            <a:r>
              <a:rPr lang="en-US" sz="1400" dirty="0">
                <a:solidFill>
                  <a:schemeClr val="tx1"/>
                </a:solidFill>
                <a:latin typeface="Bookman Old Style"/>
                <a:ea typeface="Times New Roman"/>
                <a:cs typeface="Times New Roman"/>
              </a:rPr>
              <a:t> and other beverages do not count as water.) Water aids healthy digestion, it keeps our cells hydrated and functioning properly, and it flushes toxins out of our bodies. It is thanks to water that our bodies are able to absorb vital nutrients from food</a:t>
            </a:r>
            <a:r>
              <a:rPr lang="en-US" sz="1400" dirty="0" smtClean="0">
                <a:solidFill>
                  <a:schemeClr val="tx1"/>
                </a:solidFill>
                <a:latin typeface="Bookman Old Style"/>
                <a:ea typeface="Times New Roman"/>
                <a:cs typeface="Times New Roman"/>
              </a:rPr>
              <a:t>.</a:t>
            </a:r>
          </a:p>
          <a:p>
            <a:pPr marL="0" fontAlgn="base">
              <a:lnSpc>
                <a:spcPct val="115000"/>
              </a:lnSpc>
              <a:spcBef>
                <a:spcPts val="0"/>
              </a:spcBef>
            </a:pPr>
            <a:r>
              <a:rPr lang="en-US" sz="1400" b="1" dirty="0">
                <a:latin typeface="Bookman Old Style"/>
                <a:ea typeface="Times New Roman"/>
                <a:cs typeface="Times New Roman"/>
              </a:rPr>
              <a:t>3. Exercising regularly</a:t>
            </a:r>
            <a:endParaRPr lang="en-US" sz="1200" dirty="0">
              <a:latin typeface="Calibri"/>
              <a:ea typeface="Calibri"/>
              <a:cs typeface="Times New Roman"/>
            </a:endParaRPr>
          </a:p>
          <a:p>
            <a:pPr marL="0" indent="0" fontAlgn="base">
              <a:lnSpc>
                <a:spcPct val="115000"/>
              </a:lnSpc>
              <a:spcBef>
                <a:spcPts val="0"/>
              </a:spcBef>
              <a:spcAft>
                <a:spcPts val="1125"/>
              </a:spcAft>
              <a:buNone/>
            </a:pPr>
            <a:r>
              <a:rPr lang="en-US" sz="1400" dirty="0">
                <a:latin typeface="Bookman Old Style"/>
                <a:ea typeface="Times New Roman"/>
                <a:cs typeface="Times New Roman"/>
              </a:rPr>
              <a:t>All it takes is about 20 to 30 minutes of regular exercise on a daily basis to keep us fit and healthy. Finding something physical to do and committing to it will help reduce your heart rate and therefore decrease the risk </a:t>
            </a:r>
            <a:r>
              <a:rPr lang="en-US" sz="1400" dirty="0" smtClean="0">
                <a:latin typeface="Bookman Old Style"/>
                <a:ea typeface="Times New Roman"/>
                <a:cs typeface="Times New Roman"/>
              </a:rPr>
              <a:t>of</a:t>
            </a:r>
            <a:endParaRPr lang="en-US" sz="1200" dirty="0" smtClean="0">
              <a:latin typeface="Calibri"/>
              <a:ea typeface="Times New Roman"/>
              <a:cs typeface="Times New Roman"/>
            </a:endParaRPr>
          </a:p>
        </p:txBody>
      </p:sp>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anim calcmode="lin" valueType="num">
                                      <p:cBhvr>
                                        <p:cTn id="20"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idx="4294967295"/>
          </p:nvPr>
        </p:nvSpPr>
        <p:spPr>
          <a:xfrm>
            <a:off x="152400" y="57150"/>
            <a:ext cx="64769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 (continued...)</a:t>
            </a:r>
            <a:endParaRPr sz="1800" dirty="0">
              <a:solidFill>
                <a:schemeClr val="tx1"/>
              </a:solidFill>
              <a:latin typeface="Times New Roman" pitchFamily="18" charset="0"/>
              <a:cs typeface="Times New Roman" pitchFamily="18" charset="0"/>
            </a:endParaRPr>
          </a:p>
        </p:txBody>
      </p:sp>
      <p:sp>
        <p:nvSpPr>
          <p:cNvPr id="15" name="Google Shape;3851;p15"/>
          <p:cNvSpPr txBox="1">
            <a:spLocks noGrp="1"/>
          </p:cNvSpPr>
          <p:nvPr>
            <p:ph type="subTitle" idx="4294967295"/>
          </p:nvPr>
        </p:nvSpPr>
        <p:spPr>
          <a:xfrm>
            <a:off x="228600" y="514350"/>
            <a:ext cx="6705600" cy="4343400"/>
          </a:xfrm>
          <a:prstGeom prst="rect">
            <a:avLst/>
          </a:prstGeom>
        </p:spPr>
        <p:txBody>
          <a:bodyPr spcFirstLastPara="1" wrap="square" lIns="91425" tIns="91425" rIns="91425" bIns="91425" anchor="t" anchorCtr="0">
            <a:noAutofit/>
          </a:bodyPr>
          <a:lstStyle/>
          <a:p>
            <a:pPr marL="0" indent="0" fontAlgn="base">
              <a:lnSpc>
                <a:spcPct val="115000"/>
              </a:lnSpc>
              <a:spcBef>
                <a:spcPts val="0"/>
              </a:spcBef>
              <a:spcAft>
                <a:spcPts val="1125"/>
              </a:spcAft>
              <a:buNone/>
            </a:pPr>
            <a:r>
              <a:rPr lang="en-US" sz="1200" dirty="0">
                <a:latin typeface="Bookman Old Style"/>
                <a:ea typeface="Times New Roman"/>
                <a:cs typeface="Times New Roman"/>
              </a:rPr>
              <a:t>Cardiovascular disease. Exercising also strengthens muscles and therefore increases bone density, reducing the risk of you getting osteoporosis in your old age. It improves lung capacity and aids proper breathing. A big plus to doing regular exercise is it improves your mental health, reduces </a:t>
            </a:r>
            <a:r>
              <a:rPr lang="en-US" sz="1200" dirty="0" smtClean="0">
                <a:latin typeface="Bookman Old Style"/>
                <a:ea typeface="Times New Roman"/>
                <a:cs typeface="Times New Roman"/>
              </a:rPr>
              <a:t>stress</a:t>
            </a:r>
            <a:r>
              <a:rPr lang="en-US" sz="1200" dirty="0">
                <a:latin typeface="Bookman Old Style"/>
                <a:ea typeface="Times New Roman"/>
                <a:cs typeface="Times New Roman"/>
              </a:rPr>
              <a:t>, helps you sleep better and improves your mood</a:t>
            </a:r>
            <a:r>
              <a:rPr lang="en-US" sz="1200" dirty="0" smtClean="0">
                <a:latin typeface="Bookman Old Style"/>
                <a:ea typeface="Times New Roman"/>
                <a:cs typeface="Times New Roman"/>
              </a:rPr>
              <a:t>.</a:t>
            </a:r>
          </a:p>
          <a:p>
            <a:pPr marL="0" fontAlgn="base">
              <a:lnSpc>
                <a:spcPct val="115000"/>
              </a:lnSpc>
              <a:spcBef>
                <a:spcPts val="0"/>
              </a:spcBef>
            </a:pPr>
            <a:r>
              <a:rPr lang="en-US" sz="1200" b="1" dirty="0">
                <a:latin typeface="Bookman Old Style"/>
                <a:ea typeface="Times New Roman"/>
                <a:cs typeface="Times New Roman"/>
              </a:rPr>
              <a:t>4. Plenty of sleep</a:t>
            </a:r>
            <a:endParaRPr lang="en-US" sz="1100" dirty="0">
              <a:latin typeface="Calibri"/>
              <a:ea typeface="Calibri"/>
              <a:cs typeface="Times New Roman"/>
            </a:endParaRPr>
          </a:p>
          <a:p>
            <a:pPr marL="0" indent="0" fontAlgn="base">
              <a:lnSpc>
                <a:spcPct val="115000"/>
              </a:lnSpc>
              <a:spcBef>
                <a:spcPts val="0"/>
              </a:spcBef>
              <a:spcAft>
                <a:spcPts val="1125"/>
              </a:spcAft>
              <a:buNone/>
            </a:pPr>
            <a:r>
              <a:rPr lang="en-US" sz="1200" dirty="0">
                <a:latin typeface="Bookman Old Style"/>
                <a:ea typeface="Times New Roman"/>
                <a:cs typeface="Times New Roman"/>
              </a:rPr>
              <a:t>A full night’s sleep is vital as it gives your body some time to regenerate and recharge. You should be getting no less than seven hours of sleep per night because your body needs this amount of time to take care of its metabolic functions, like repairing damaged cells, recharging tired old cells and getting rid of toxins. Consistent lack of sleep can have quite a serious effect on your physical and mental health and wellbeing.</a:t>
            </a:r>
            <a:endParaRPr lang="en-US" sz="1100" dirty="0">
              <a:latin typeface="Calibri"/>
              <a:ea typeface="Calibri"/>
              <a:cs typeface="Times New Roman"/>
            </a:endParaRPr>
          </a:p>
          <a:p>
            <a:pPr fontAlgn="base"/>
            <a:r>
              <a:rPr lang="en-US" sz="1200" b="1" dirty="0">
                <a:latin typeface="Bookman Old Style" panose="02050604050505020204" pitchFamily="18" charset="0"/>
              </a:rPr>
              <a:t>5. Not smoking</a:t>
            </a:r>
            <a:endParaRPr lang="en-US" sz="1200" dirty="0">
              <a:latin typeface="Bookman Old Style" panose="02050604050505020204" pitchFamily="18" charset="0"/>
            </a:endParaRPr>
          </a:p>
          <a:p>
            <a:pPr marL="76200" indent="0" fontAlgn="base">
              <a:buNone/>
            </a:pPr>
            <a:r>
              <a:rPr lang="en-US" sz="1200" dirty="0">
                <a:latin typeface="Bookman Old Style" panose="02050604050505020204" pitchFamily="18" charset="0"/>
              </a:rPr>
              <a:t>If you want to increase your lifespan and decrease your risk of getting serious illnesses, you should never start smoking and, if you are a smoker, you should quit now. Constant exposure to the nicotine in tobacco can cause coronary artery disease, peptic ulcer disease, esophageal reflux, and hypertension, fetal illnesses, delayed wound healing, and cancers, and can significantly shorten your lifespan.</a:t>
            </a:r>
          </a:p>
        </p:txBody>
      </p:sp>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anim calcmode="lin" valueType="num">
                                      <p:cBhvr>
                                        <p:cTn id="13"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000"/>
                                        <p:tgtEl>
                                          <p:spTgt spid="15">
                                            <p:txEl>
                                              <p:pRg st="1" end="1"/>
                                            </p:txEl>
                                          </p:spTgt>
                                        </p:tgtEl>
                                      </p:cBhvr>
                                    </p:animEffect>
                                    <p:anim calcmode="lin" valueType="num">
                                      <p:cBhvr>
                                        <p:cTn id="20" dur="2000" fill="hold"/>
                                        <p:tgtEl>
                                          <p:spTgt spid="15">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2000"/>
                                        <p:tgtEl>
                                          <p:spTgt spid="15">
                                            <p:txEl>
                                              <p:pRg st="2" end="2"/>
                                            </p:txEl>
                                          </p:spTgt>
                                        </p:tgtEl>
                                      </p:cBhvr>
                                    </p:animEffect>
                                    <p:anim calcmode="lin" valueType="num">
                                      <p:cBhvr>
                                        <p:cTn id="27" dur="2000" fill="hold"/>
                                        <p:tgtEl>
                                          <p:spTgt spid="15">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Continued…</a:t>
            </a:r>
            <a:endParaRPr sz="1400" dirty="0">
              <a:latin typeface="Times New Roman" pitchFamily="18" charset="0"/>
              <a:cs typeface="Times New Roman" pitchFamily="18" charset="0"/>
            </a:endParaRPr>
          </a:p>
        </p:txBody>
      </p:sp>
      <p:sp>
        <p:nvSpPr>
          <p:cNvPr id="5" name="Google Shape;3859;p16"/>
          <p:cNvSpPr txBox="1">
            <a:spLocks noGrp="1"/>
          </p:cNvSpPr>
          <p:nvPr>
            <p:ph type="subTitle" idx="1"/>
          </p:nvPr>
        </p:nvSpPr>
        <p:spPr>
          <a:xfrm>
            <a:off x="381000" y="590551"/>
            <a:ext cx="6172200" cy="2971800"/>
          </a:xfrm>
          <a:prstGeom prst="rect">
            <a:avLst/>
          </a:prstGeom>
        </p:spPr>
        <p:txBody>
          <a:bodyPr spcFirstLastPara="1" wrap="square" lIns="91425" tIns="91425" rIns="91425" bIns="91425" anchor="t" anchorCtr="0">
            <a:noAutofit/>
          </a:bodyPr>
          <a:lstStyle/>
          <a:p>
            <a:pPr fontAlgn="base"/>
            <a:r>
              <a:rPr lang="en-US" sz="1200" b="1" dirty="0">
                <a:solidFill>
                  <a:schemeClr val="tx1"/>
                </a:solidFill>
                <a:latin typeface="Bookman Old Style" panose="02050604050505020204" pitchFamily="18" charset="0"/>
              </a:rPr>
              <a:t>6. Reducing alcohol consumption</a:t>
            </a:r>
            <a:endParaRPr lang="en-US" sz="1200" dirty="0">
              <a:solidFill>
                <a:schemeClr val="tx1"/>
              </a:solidFill>
              <a:latin typeface="Bookman Old Style" panose="02050604050505020204" pitchFamily="18" charset="0"/>
            </a:endParaRPr>
          </a:p>
          <a:p>
            <a:pPr fontAlgn="base"/>
            <a:r>
              <a:rPr lang="en-US" sz="1200" dirty="0">
                <a:solidFill>
                  <a:schemeClr val="tx1"/>
                </a:solidFill>
                <a:latin typeface="Bookman Old Style" panose="02050604050505020204" pitchFamily="18" charset="0"/>
              </a:rPr>
              <a:t>If you are consuming a moderate amount of alcohol – about one drink a </a:t>
            </a:r>
            <a:r>
              <a:rPr lang="en-US" sz="1200" dirty="0" smtClean="0">
                <a:solidFill>
                  <a:schemeClr val="tx1"/>
                </a:solidFill>
                <a:latin typeface="Bookman Old Style" panose="02050604050505020204" pitchFamily="18" charset="0"/>
              </a:rPr>
              <a:t>day you </a:t>
            </a:r>
            <a:r>
              <a:rPr lang="en-US" sz="1200" dirty="0">
                <a:solidFill>
                  <a:schemeClr val="tx1"/>
                </a:solidFill>
                <a:latin typeface="Bookman Old Style" panose="02050604050505020204" pitchFamily="18" charset="0"/>
              </a:rPr>
              <a:t>have nothing to worry about. However, drinking more than this </a:t>
            </a:r>
            <a:r>
              <a:rPr lang="en-US" sz="1200" dirty="0" smtClean="0">
                <a:solidFill>
                  <a:schemeClr val="tx1"/>
                </a:solidFill>
                <a:latin typeface="Bookman Old Style" panose="02050604050505020204" pitchFamily="18" charset="0"/>
              </a:rPr>
              <a:t>can lead </a:t>
            </a:r>
            <a:r>
              <a:rPr lang="en-US" sz="1200" dirty="0">
                <a:solidFill>
                  <a:schemeClr val="tx1"/>
                </a:solidFill>
                <a:latin typeface="Bookman Old Style" panose="02050604050505020204" pitchFamily="18" charset="0"/>
              </a:rPr>
              <a:t>to health issues, such as a higher risk of heart disease, some cancers (liver cancer in particular), high blood pressure and stroke. Alcohol can be addictive and if you have a drinking problem you are at a higher risk of having accidents, being violent and even having suicidal thoughts.</a:t>
            </a:r>
          </a:p>
          <a:p>
            <a:pPr marL="285750" indent="-285750">
              <a:buFont typeface="Wingdings" pitchFamily="2" charset="2"/>
              <a:buChar char="ü"/>
            </a:pPr>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r>
              <a:rPr lang="en-US" sz="1600" dirty="0" smtClean="0">
                <a:solidFill>
                  <a:schemeClr val="accent6"/>
                </a:solidFill>
                <a:latin typeface="Times New Roman" pitchFamily="18" charset="0"/>
                <a:cs typeface="Times New Roman" pitchFamily="18" charset="0"/>
              </a:rPr>
              <a:t>ASSIGNMENT</a:t>
            </a:r>
          </a:p>
          <a:p>
            <a:pPr marL="285750" lvl="0" indent="-285750" algn="l" rtl="0">
              <a:spcBef>
                <a:spcPts val="0"/>
              </a:spcBef>
              <a:spcAft>
                <a:spcPts val="0"/>
              </a:spcAft>
              <a:buFont typeface="Wingdings" pitchFamily="2" charset="2"/>
              <a:buChar char="ü"/>
            </a:pPr>
            <a:r>
              <a:rPr lang="en-US" sz="1600" dirty="0" smtClean="0">
                <a:solidFill>
                  <a:schemeClr val="accent6"/>
                </a:solidFill>
                <a:latin typeface="Times New Roman" pitchFamily="18" charset="0"/>
                <a:cs typeface="Times New Roman" pitchFamily="18" charset="0"/>
              </a:rPr>
              <a:t>Why there are so many diseases now days</a:t>
            </a:r>
          </a:p>
          <a:p>
            <a:pPr marL="285750" lvl="0" indent="-285750" algn="l" rtl="0">
              <a:spcBef>
                <a:spcPts val="0"/>
              </a:spcBef>
              <a:spcAft>
                <a:spcPts val="0"/>
              </a:spcAft>
              <a:buFont typeface="Wingdings" pitchFamily="2" charset="2"/>
              <a:buChar char="ü"/>
            </a:pPr>
            <a:r>
              <a:rPr lang="en-US" sz="1600" dirty="0" smtClean="0">
                <a:solidFill>
                  <a:schemeClr val="accent6"/>
                </a:solidFill>
                <a:latin typeface="Times New Roman" pitchFamily="18" charset="0"/>
                <a:cs typeface="Times New Roman" pitchFamily="18" charset="0"/>
              </a:rPr>
              <a:t>How society can escape from diseases</a:t>
            </a:r>
            <a:endParaRPr sz="16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5898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2"/>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smtClean="0">
                <a:latin typeface="Times New Roman" pitchFamily="18" charset="0"/>
                <a:cs typeface="Times New Roman" pitchFamily="18" charset="0"/>
              </a:rPr>
              <a:t>Full </a:t>
            </a:r>
            <a:r>
              <a:rPr lang="en-US" sz="1400" dirty="0" smtClean="0">
                <a:latin typeface="Times New Roman" pitchFamily="18" charset="0"/>
                <a:cs typeface="Times New Roman" pitchFamily="18" charset="0"/>
              </a:rPr>
              <a:t>name: AYUBU GAMBA.</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Department: JOURNALISM.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Email </a:t>
            </a:r>
            <a:r>
              <a:rPr lang="en-US" sz="1400" dirty="0" smtClean="0">
                <a:latin typeface="Times New Roman" pitchFamily="18" charset="0"/>
                <a:cs typeface="Times New Roman" pitchFamily="18" charset="0"/>
              </a:rPr>
              <a:t>Address:agamba133@gmail.com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Phone </a:t>
            </a:r>
            <a:r>
              <a:rPr lang="en-US" sz="1400" dirty="0" smtClean="0">
                <a:latin typeface="Times New Roman" pitchFamily="18" charset="0"/>
                <a:cs typeface="Times New Roman" pitchFamily="18" charset="0"/>
              </a:rPr>
              <a:t>number:0769055073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724</Words>
  <Application>Microsoft Office PowerPoint</Application>
  <PresentationFormat>On-screen Show (16:9)</PresentationFormat>
  <Paragraphs>44</Paragraphs>
  <Slides>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Wingdings</vt:lpstr>
      <vt:lpstr>Times New Roman</vt:lpstr>
      <vt:lpstr>Bookman Old Style</vt:lpstr>
      <vt:lpstr>Titillium Web Light</vt:lpstr>
      <vt:lpstr>Calibri</vt:lpstr>
      <vt:lpstr>Dosis ExtraLight</vt:lpstr>
      <vt:lpstr>Titillium Web</vt:lpstr>
      <vt:lpstr>Mowbray template</vt:lpstr>
      <vt:lpstr>  DAR ES SALAAM SCHOOL OF JOURNALISM </vt:lpstr>
      <vt:lpstr>TOPIC 2 HYGIENE AND HEATHY LIVING</vt:lpstr>
      <vt:lpstr>The seven factors contribute to healthy living are:</vt:lpstr>
      <vt:lpstr>PowerPoint Presentation</vt:lpstr>
      <vt:lpstr>   (continued...)</vt:lpstr>
      <vt:lpstr>Continued…</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45</cp:revision>
  <dcterms:modified xsi:type="dcterms:W3CDTF">2022-01-03T12:27:11Z</dcterms:modified>
</cp:coreProperties>
</file>